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F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72BB71D-D974-41A2-A85F-522B7F70D58F}" type="datetimeFigureOut">
              <a:rPr lang="en-US" smtClean="0"/>
              <a:pPr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5B7375-3ECE-4CEA-B658-7B05147C95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hyperlink" Target="mailto:jfitzpatrick@barnegatschools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hyperlink" Target="https://my.mheducation.com/login?logout=tru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hyperlink" Target="mailto:jpesic@barnegatschools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838200"/>
            <a:ext cx="7772400" cy="2381251"/>
          </a:xfrm>
        </p:spPr>
        <p:txBody>
          <a:bodyPr/>
          <a:lstStyle/>
          <a:p>
            <a:br>
              <a:rPr lang="en-US" dirty="0">
                <a:solidFill>
                  <a:srgbClr val="0070C0"/>
                </a:solidFill>
                <a:latin typeface="Bernard MT Condensed" pitchFamily="18" charset="0"/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  <a:latin typeface="Bernard MT Condensed" pitchFamily="18" charset="0"/>
              </a:rPr>
              <a:t>          </a:t>
            </a: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Bernard MT Condensed" pitchFamily="18" charset="0"/>
              </a:rPr>
              <a:t>Virtual Back to School Night 2021</a:t>
            </a:r>
          </a:p>
        </p:txBody>
      </p:sp>
      <p:pic>
        <p:nvPicPr>
          <p:cNvPr id="1026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16891">
            <a:off x="1393393" y="525716"/>
            <a:ext cx="1950380" cy="1959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werzinger\AppData\Local\Microsoft\Windows\Temporary Internet Files\Content.IE5\UTF8ZX4I\MC90001967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549" y="4648200"/>
            <a:ext cx="1828800" cy="157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werzinger\AppData\Local\Microsoft\Windows\Temporary Internet Files\Content.IE5\B049RUE0\MC90001930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762000"/>
            <a:ext cx="1690848" cy="147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321C98-ED89-4D2C-8BA9-0A9AD9D4A2A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34" y="3295651"/>
            <a:ext cx="3380465" cy="338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8068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7" name="Picture 11" descr="C:\Users\Owner\AppData\Local\Microsoft\Windows\Temporary Internet Files\Content.IE5\XRFY2QIO\MC90035376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8918" y="0"/>
            <a:ext cx="722646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Reminders…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Please send your child in with an extra face mask.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Prepared with jackets to go outside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Birthday treats (optional) MUST BE STORE BOUGHT with an ingredient list! 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Please empty the Barnegat “Take Home Folder” each day your child comes home.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Breakfast and Lunch are FREE!!</a:t>
            </a:r>
          </a:p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Breakfast is a “grab and go” style and provided for all.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Final Note…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4543" y="2726094"/>
            <a:ext cx="7467600" cy="4873752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Reach me: </a:t>
            </a:r>
          </a:p>
          <a:p>
            <a:pPr lvl="1"/>
            <a:r>
              <a:rPr lang="en-US" sz="2400" b="1" dirty="0">
                <a:latin typeface="Comic Sans MS" pitchFamily="66" charset="0"/>
                <a:hlinkClick r:id="rId2"/>
              </a:rPr>
              <a:t>jfitzpatrick@barnegatschools.com</a:t>
            </a:r>
            <a:endParaRPr lang="en-US" sz="2400" b="1" dirty="0">
              <a:latin typeface="Comic Sans MS" pitchFamily="66" charset="0"/>
            </a:endParaRPr>
          </a:p>
          <a:p>
            <a:pPr lvl="1"/>
            <a:r>
              <a:rPr lang="en-US" sz="2400" b="1" dirty="0">
                <a:latin typeface="Comic Sans MS" pitchFamily="66" charset="0"/>
              </a:rPr>
              <a:t>698-5832 </a:t>
            </a:r>
          </a:p>
          <a:p>
            <a:pPr lvl="1"/>
            <a:r>
              <a:rPr lang="en-US" sz="2400" b="1" dirty="0">
                <a:latin typeface="Comic Sans MS" pitchFamily="66" charset="0"/>
              </a:rPr>
              <a:t>Class Dojo </a:t>
            </a:r>
            <a:r>
              <a:rPr lang="en-US" sz="2400" b="1" dirty="0">
                <a:latin typeface="Comic Sans MS" pitchFamily="66" charset="0"/>
                <a:sym typeface="Wingdings" panose="05000000000000000000" pitchFamily="2" charset="2"/>
              </a:rPr>
              <a:t> (BEST WAY!)</a:t>
            </a:r>
            <a:endParaRPr lang="en-US" sz="2400" b="1" dirty="0">
              <a:latin typeface="Comic Sans MS" pitchFamily="66" charset="0"/>
            </a:endParaRP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Winnie permission slips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As of now, we don’t have a field trip scheduled</a:t>
            </a:r>
          </a:p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Looking forward to a great year!!!!</a:t>
            </a:r>
          </a:p>
          <a:p>
            <a:pPr marL="0" indent="0">
              <a:buNone/>
            </a:pPr>
            <a:endParaRPr lang="en-US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  <a:p>
            <a:endParaRPr lang="en-US" sz="28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10248" name="Picture 8" descr="C:\Users\Owner\AppData\Local\Microsoft\Windows\Temporary Internet Files\Content.IE5\S8AH348T\MC90013453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28600"/>
            <a:ext cx="3021594" cy="3161157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Owner\AppData\Local\Microsoft\Windows\Temporary Internet Files\Content.IE5\WJSUFCQ6\MP90044854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Comic Sans MS" pitchFamily="66" charset="0"/>
              </a:rPr>
              <a:t>A little about 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971800"/>
            <a:ext cx="8229600" cy="4525963"/>
          </a:xfrm>
        </p:spPr>
        <p:txBody>
          <a:bodyPr/>
          <a:lstStyle/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Barnegat is Home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Graduated from Southern Regional 2000 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Undergrad: Monmouth University 2004 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Grad: Georgian Court University 2007</a:t>
            </a:r>
          </a:p>
          <a:p>
            <a:r>
              <a:rPr lang="en-US" sz="2800" dirty="0">
                <a:solidFill>
                  <a:srgbClr val="002060"/>
                </a:solidFill>
                <a:latin typeface="Comic Sans MS" pitchFamily="66" charset="0"/>
              </a:rPr>
              <a:t>18 years teaching at Collins    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AA95F7-4BDE-47C8-B2FC-B40ED249EA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825" y="4114800"/>
            <a:ext cx="2657475" cy="265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553350"/>
      </p:ext>
    </p:extLst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  <a:noFill/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Our Daily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14944"/>
            <a:ext cx="7467600" cy="4966855"/>
          </a:xfrm>
          <a:noFill/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8:20-8:27		Arrival/Breakfast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8:27-9:07		E.L.A.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9:10-9:53		Special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10:00-10:40	O.S.S.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10:40-12:00	E.L.A.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12:10-12:55	Lunch/Recess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1:00-2:20		Math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2:20-2:50		Social Studies/Science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3:00		Dismissal</a:t>
            </a:r>
          </a:p>
        </p:txBody>
      </p:sp>
      <p:pic>
        <p:nvPicPr>
          <p:cNvPr id="2051" name="Picture 3" descr="C:\Users\jwerzinger\AppData\Local\Microsoft\Windows\Temporary Internet Files\Content.IE5\KZ0RNYQD\MM900041015[1]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066800"/>
            <a:ext cx="1752600" cy="293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661841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Specials</a:t>
            </a:r>
            <a:endParaRPr lang="en-US" b="1" u="sng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jwerzinger\AppData\Local\Microsoft\Windows\Temporary Internet Files\Content.IE5\UTF8ZX4I\MC90043246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298" y="479617"/>
            <a:ext cx="1524000" cy="1555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Owner\AppData\Local\Microsoft\Windows\Temporary Internet Files\Content.IE5\1POWG9QF\MC900441754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8853" y="2165004"/>
            <a:ext cx="1676400" cy="1676400"/>
          </a:xfrm>
          <a:prstGeom prst="rect">
            <a:avLst/>
          </a:prstGeom>
          <a:noFill/>
        </p:spPr>
      </p:pic>
      <p:pic>
        <p:nvPicPr>
          <p:cNvPr id="3077" name="Picture 5" descr="C:\Users\jwerzinger\AppData\Local\Microsoft\Windows\Temporary Internet Files\Content.IE5\Z2Z6QN31\MC90044179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62896"/>
            <a:ext cx="1920466" cy="192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0739D8-9404-477D-893A-62A9BCFD96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Monday – Music</a:t>
            </a:r>
          </a:p>
          <a:p>
            <a:r>
              <a:rPr lang="en-US" sz="3600" dirty="0"/>
              <a:t>Tuesday – Library</a:t>
            </a:r>
          </a:p>
          <a:p>
            <a:r>
              <a:rPr lang="en-US" sz="3600" dirty="0"/>
              <a:t>Wednesday – Gym</a:t>
            </a:r>
          </a:p>
          <a:p>
            <a:r>
              <a:rPr lang="en-US" sz="3600" dirty="0"/>
              <a:t>Thursday – Science</a:t>
            </a:r>
          </a:p>
          <a:p>
            <a:r>
              <a:rPr lang="en-US" sz="3600" dirty="0"/>
              <a:t>Friday - Art</a:t>
            </a:r>
          </a:p>
        </p:txBody>
      </p:sp>
    </p:spTree>
    <p:extLst>
      <p:ext uri="{BB962C8B-B14F-4D97-AF65-F5344CB8AC3E}">
        <p14:creationId xmlns:p14="http://schemas.microsoft.com/office/powerpoint/2010/main" val="3194913973"/>
      </p:ext>
    </p:extLst>
  </p:cSld>
  <p:clrMapOvr>
    <a:masterClrMapping/>
  </p:clrMapOvr>
  <p:transition spd="med">
    <p:pull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021"/>
            <a:ext cx="7467600" cy="1143000"/>
          </a:xfrm>
        </p:spPr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ELA</a:t>
            </a:r>
            <a:endParaRPr lang="en-US" sz="2800" b="1" u="sng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394311"/>
            <a:ext cx="7467600" cy="5393672"/>
          </a:xfrm>
        </p:spPr>
        <p:txBody>
          <a:bodyPr>
            <a:normAutofit fontScale="25000" lnSpcReduction="20000"/>
          </a:bodyPr>
          <a:lstStyle/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Wonders Series   </a:t>
            </a:r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  <a:hlinkClick r:id="rId2"/>
              </a:rPr>
              <a:t>https://my.mheducation.com/login?logout=true</a:t>
            </a:r>
            <a:endParaRPr lang="en-US" sz="6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Daily morning Question of the Day and proofreading 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Whole group mini-lessons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Cold Read comprehension Tests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Spelling (phonics) &amp; Vocab. Quizzes TBD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HW twice a week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Chapter book of choice: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Magic Tree House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Junie B. Jones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Kitty Corner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Puppy Place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Magic School Bus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A-Z Mysteries</a:t>
            </a:r>
          </a:p>
          <a:p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Focus on: 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Writing in complete sentences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Correctly spelling sight words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Reading with fluency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Recognizing high frequency words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Understanding story elements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Developing critical thinking skills</a:t>
            </a:r>
          </a:p>
          <a:p>
            <a:pPr lvl="3"/>
            <a:r>
              <a:rPr lang="en-US" sz="60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Developing good comprehension skills</a:t>
            </a:r>
          </a:p>
          <a:p>
            <a:pPr lvl="3"/>
            <a:endParaRPr lang="en-US" sz="60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lvl="3"/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pPr marL="365760" lvl="1" indent="0">
              <a:buNone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								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C:\Users\Owner\AppData\Local\Microsoft\Windows\Temporary Internet Files\Content.IE5\Y6XGW18V\MC90043799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2563812"/>
            <a:ext cx="1816100" cy="1730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2336180"/>
      </p:ext>
    </p:extLst>
  </p:cSld>
  <p:clrMapOvr>
    <a:masterClrMapping/>
  </p:clrMapOvr>
  <p:transition spd="med">
    <p:wipe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u="sng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Social Studies/Science: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Social Studies: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 with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Heroes/Community Helpers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Holidays throughout the year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Weekly Scholastic News</a:t>
            </a:r>
          </a:p>
          <a:p>
            <a:pPr lvl="1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Science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: </a:t>
            </a:r>
          </a:p>
          <a:p>
            <a:pPr lvl="1"/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Beginning with Matter</a:t>
            </a:r>
          </a:p>
          <a:p>
            <a:pPr lvl="1"/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Weekly Scholastic News</a:t>
            </a:r>
          </a:p>
          <a:p>
            <a:pPr marL="365760" lvl="1" indent="0">
              <a:buNone/>
            </a:pPr>
            <a:endParaRPr lang="en-US" sz="25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365760" lvl="1" indent="0">
              <a:buNone/>
            </a:pPr>
            <a:r>
              <a:rPr lang="en-US" sz="25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**We will spend about two weeks on SS then two weeks on Science and so on.</a:t>
            </a:r>
          </a:p>
        </p:txBody>
      </p:sp>
      <p:pic>
        <p:nvPicPr>
          <p:cNvPr id="5122" name="Picture 2" descr="C:\Users\Owner\AppData\Local\Microsoft\Windows\Temporary Internet Files\Content.IE5\WJSUFCQ6\MM900336813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110" y="2438400"/>
            <a:ext cx="1447800" cy="225477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err="1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i</a:t>
            </a:r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-Ready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Weekly addition facts: Quizzes will be every Friday. 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Use of manipulatives</a:t>
            </a:r>
          </a:p>
          <a:p>
            <a:r>
              <a:rPr lang="en-US" sz="20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HW twice a week</a:t>
            </a:r>
          </a:p>
        </p:txBody>
      </p:sp>
      <p:pic>
        <p:nvPicPr>
          <p:cNvPr id="6148" name="Picture 4" descr="C:\Users\Owner\AppData\Local\Microsoft\Windows\Temporary Internet Files\Content.IE5\XRFY2QIO\MC9002862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3312">
            <a:off x="2698070" y="3700705"/>
            <a:ext cx="3048000" cy="2043755"/>
          </a:xfrm>
          <a:prstGeom prst="rect">
            <a:avLst/>
          </a:prstGeom>
          <a:noFill/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1973797-81CA-4C56-AFD6-5DCF531C1F5A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*Online component</a:t>
            </a:r>
          </a:p>
          <a:p>
            <a:pPr marL="0" indent="0">
              <a:buNone/>
            </a:pPr>
            <a:r>
              <a:rPr lang="en-US" dirty="0"/>
              <a:t>*Access at home through CLEVER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 spd="med">
    <p:pull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O.S.S.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Basic Skills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Speech 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Extra Math/Writing/Reading Enrichment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Handwriting practice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Complete unfinished work</a:t>
            </a: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Computer programs reinforcing skills</a:t>
            </a:r>
          </a:p>
        </p:txBody>
      </p:sp>
      <p:pic>
        <p:nvPicPr>
          <p:cNvPr id="7175" name="Picture 7" descr="C:\Users\Owner\AppData\Local\Microsoft\Windows\Temporary Internet Files\Content.IE5\1POWG9QF\MC9002906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69903">
            <a:off x="4658198" y="463727"/>
            <a:ext cx="3328657" cy="1949513"/>
          </a:xfrm>
          <a:prstGeom prst="rect">
            <a:avLst/>
          </a:prstGeom>
          <a:noFill/>
        </p:spPr>
      </p:pic>
      <p:pic>
        <p:nvPicPr>
          <p:cNvPr id="7176" name="Picture 8" descr="C:\Users\Owner\AppData\Local\Microsoft\Windows\Temporary Internet Files\Content.IE5\XRFY2QIO\MC90005912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4400335"/>
            <a:ext cx="1676400" cy="221163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DF79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omic Sans MS" pitchFamily="66" charset="0"/>
              </a:rPr>
              <a:t>*Mystery Readers*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rgbClr val="FFDF79"/>
          </a:solidFill>
        </p:spPr>
        <p:txBody>
          <a:bodyPr>
            <a:normAutofit/>
          </a:bodyPr>
          <a:lstStyle/>
          <a:p>
            <a:pPr lvl="1">
              <a:buNone/>
            </a:pPr>
            <a:r>
              <a:rPr lang="en-US" sz="3200" dirty="0">
                <a:latin typeface="Comic Sans MS" pitchFamily="66" charset="0"/>
              </a:rPr>
              <a:t>Please Sign Up!!</a:t>
            </a:r>
          </a:p>
          <a:p>
            <a:pPr lvl="1">
              <a:buNone/>
            </a:pPr>
            <a:r>
              <a:rPr lang="en-US" dirty="0">
                <a:latin typeface="Comic Sans MS" pitchFamily="66" charset="0"/>
                <a:hlinkClick r:id="rId2"/>
              </a:rPr>
              <a:t>jfitzpatrick@barnegatschools.com</a:t>
            </a:r>
            <a:endParaRPr lang="en-US" dirty="0">
              <a:latin typeface="Comic Sans MS" pitchFamily="66" charset="0"/>
            </a:endParaRPr>
          </a:p>
          <a:p>
            <a:pPr lvl="1">
              <a:buNone/>
            </a:pPr>
            <a:endParaRPr lang="en-US" dirty="0">
              <a:latin typeface="Comic Sans MS" pitchFamily="66" charset="0"/>
            </a:endParaRPr>
          </a:p>
          <a:p>
            <a:pPr lvl="1">
              <a:buNone/>
            </a:pPr>
            <a:r>
              <a:rPr lang="en-US" sz="3200" dirty="0">
                <a:latin typeface="Comic Sans MS" pitchFamily="66" charset="0"/>
              </a:rPr>
              <a:t>Kids love it!!</a:t>
            </a:r>
          </a:p>
          <a:p>
            <a:pPr lvl="1">
              <a:buNone/>
            </a:pPr>
            <a:endParaRPr lang="en-US" dirty="0">
              <a:latin typeface="Comic Sans MS" pitchFamily="66" charset="0"/>
            </a:endParaRPr>
          </a:p>
          <a:p>
            <a:pPr lvl="1">
              <a:buNone/>
            </a:pPr>
            <a:endParaRPr lang="en-US" dirty="0">
              <a:latin typeface="Comic Sans MS" pitchFamily="66" charset="0"/>
            </a:endParaRPr>
          </a:p>
          <a:p>
            <a:pPr lvl="1">
              <a:buNone/>
            </a:pPr>
            <a:r>
              <a:rPr lang="en-US" sz="3200" dirty="0" err="1">
                <a:latin typeface="Comic Sans MS" pitchFamily="66" charset="0"/>
              </a:rPr>
              <a:t>Shhhh</a:t>
            </a:r>
            <a:r>
              <a:rPr lang="en-US" sz="3200" dirty="0">
                <a:latin typeface="Comic Sans MS" pitchFamily="66" charset="0"/>
              </a:rPr>
              <a:t>….it’s a </a:t>
            </a:r>
          </a:p>
          <a:p>
            <a:pPr lvl="1">
              <a:buNone/>
            </a:pPr>
            <a:r>
              <a:rPr lang="en-US" sz="3200" dirty="0">
                <a:latin typeface="Comic Sans MS" pitchFamily="66" charset="0"/>
              </a:rPr>
              <a:t>Secret.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8195" name="Picture 3" descr="C:\Users\Owner\AppData\Local\Microsoft\Windows\Temporary Internet Files\Content.IE5\K57EPB2M\MC90004510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438400"/>
            <a:ext cx="3081376" cy="28955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681</TotalTime>
  <Words>445</Words>
  <Application>Microsoft Office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Bernard MT Condensed</vt:lpstr>
      <vt:lpstr>Century Schoolbook</vt:lpstr>
      <vt:lpstr>Comic Sans MS</vt:lpstr>
      <vt:lpstr>Wingdings</vt:lpstr>
      <vt:lpstr>Wingdings 2</vt:lpstr>
      <vt:lpstr>Oriel</vt:lpstr>
      <vt:lpstr>           Virtual Back to School Night 2021</vt:lpstr>
      <vt:lpstr>A little about me…</vt:lpstr>
      <vt:lpstr>Our Daily Schedule</vt:lpstr>
      <vt:lpstr>Specials</vt:lpstr>
      <vt:lpstr>ELA</vt:lpstr>
      <vt:lpstr>Social Studies/Science:</vt:lpstr>
      <vt:lpstr>Math</vt:lpstr>
      <vt:lpstr>O.S.S.</vt:lpstr>
      <vt:lpstr>*Mystery Readers*</vt:lpstr>
      <vt:lpstr>Reminders…</vt:lpstr>
      <vt:lpstr>Final Note…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Back to School Night 2014</dc:title>
  <dc:creator>Jaclyn Werzinger</dc:creator>
  <cp:lastModifiedBy>Jaclyn Fitzpatrick</cp:lastModifiedBy>
  <cp:revision>99</cp:revision>
  <dcterms:created xsi:type="dcterms:W3CDTF">2014-09-16T18:29:53Z</dcterms:created>
  <dcterms:modified xsi:type="dcterms:W3CDTF">2021-09-20T23:03:07Z</dcterms:modified>
</cp:coreProperties>
</file>